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71" r:id="rId4"/>
    <p:sldId id="374" r:id="rId5"/>
    <p:sldId id="380" r:id="rId6"/>
    <p:sldId id="379" r:id="rId7"/>
    <p:sldId id="348" r:id="rId8"/>
    <p:sldId id="377" r:id="rId9"/>
    <p:sldId id="382" r:id="rId10"/>
  </p:sldIdLst>
  <p:sldSz cx="9144000" cy="6858000" type="screen4x3"/>
  <p:notesSz cx="6858000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6FF66"/>
    <a:srgbClr val="0066FF"/>
    <a:srgbClr val="66CCFF"/>
    <a:srgbClr val="D2F0F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953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58931323088455"/>
          <c:y val="7.9905427064975373E-2"/>
          <c:w val="0.32243072837879599"/>
          <c:h val="0.9200945729350246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66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FFFFFF">
                  <a:lumMod val="8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1"/>
              <c:layout>
                <c:manualLayout>
                  <c:x val="0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Рударство</c:v>
                </c:pt>
                <c:pt idx="1">
                  <c:v>Енергетика</c:v>
                </c:pt>
                <c:pt idx="2">
                  <c:v>Пољопривредно земљиште</c:v>
                </c:pt>
                <c:pt idx="3">
                  <c:v>Шуме и шумско земљиште</c:v>
                </c:pt>
                <c:pt idx="4">
                  <c:v>Воде</c:v>
                </c:pt>
                <c:pt idx="5">
                  <c:v>Животна средина</c:v>
                </c:pt>
                <c:pt idx="6">
                  <c:v>Пловидба и коришћење лука</c:v>
                </c:pt>
                <c:pt idx="7">
                  <c:v>Јавни путеви</c:v>
                </c:pt>
                <c:pt idx="8">
                  <c:v>Железнице</c:v>
                </c:pt>
                <c:pt idx="9">
                  <c:v>Јавне површине</c:v>
                </c:pt>
                <c:pt idx="10">
                  <c:v>Природни лековити фактор</c:v>
                </c:pt>
                <c:pt idx="11">
                  <c:v>Електронске комуникације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11</c:v>
                </c:pt>
                <c:pt idx="4">
                  <c:v>18</c:v>
                </c:pt>
                <c:pt idx="5">
                  <c:v>50</c:v>
                </c:pt>
                <c:pt idx="6">
                  <c:v>5</c:v>
                </c:pt>
                <c:pt idx="7">
                  <c:v>12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4549296110291554"/>
          <c:y val="3.3879896416066028E-2"/>
          <c:w val="0.34474413899294537"/>
          <c:h val="0.9428081066704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CE245-9D59-4CC1-BA08-227D2075D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0981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92C6F-16A4-4C65-AD4F-04094BBD0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38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59DF-5A47-4370-8A0A-3D6BC84D7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6224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C0653-4C54-4333-A2F3-41E56DF49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957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FE366-1D68-40A1-9A40-5B875E12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1938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585CA-0072-49DC-86FC-3DF0FD480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0485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136B1-EB0A-43A1-B5A4-AA5D38739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0362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4AAFD-587E-47BB-A60D-EB5D420D5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938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DEA6E-B135-4092-A977-58F08C6CA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4032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AAE04-AB0A-4574-894B-9FAD43537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313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07BDC-C4EE-4FA6-B7F6-5D01602A4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2232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fld id="{0EE85CF5-E56E-4A9E-BD83-81B832D569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69875" y="2708275"/>
            <a:ext cx="8763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Cyrl-CS" altLang="en-US" sz="3200" dirty="0">
                <a:solidFill>
                  <a:srgbClr val="000000"/>
                </a:solidFill>
                <a:latin typeface="+mn-lt"/>
                <a:cs typeface="Arial" charset="0"/>
              </a:rPr>
              <a:t>Нацрт закона</a:t>
            </a:r>
            <a:br>
              <a:rPr lang="sr-Cyrl-CS" altLang="en-US" sz="3200" dirty="0">
                <a:solidFill>
                  <a:srgbClr val="000000"/>
                </a:solidFill>
                <a:latin typeface="+mn-lt"/>
                <a:cs typeface="Arial" charset="0"/>
              </a:rPr>
            </a:br>
            <a:r>
              <a:rPr lang="sr-Cyrl-CS" altLang="en-US" sz="3200" dirty="0">
                <a:solidFill>
                  <a:srgbClr val="000000"/>
                </a:solidFill>
                <a:latin typeface="+mn-lt"/>
                <a:cs typeface="Arial" charset="0"/>
              </a:rPr>
              <a:t>о</a:t>
            </a:r>
            <a:r>
              <a:rPr lang="en-US" altLang="en-US" sz="32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sr-Cyrl-CS" altLang="en-US" sz="3200" dirty="0">
                <a:solidFill>
                  <a:srgbClr val="000000"/>
                </a:solidFill>
                <a:latin typeface="+mn-lt"/>
                <a:cs typeface="Arial" charset="0"/>
              </a:rPr>
              <a:t>накнадама за коришћење јавних добара</a:t>
            </a:r>
            <a:br>
              <a:rPr lang="sr-Cyrl-CS" altLang="en-US" sz="3200" dirty="0">
                <a:solidFill>
                  <a:srgbClr val="000000"/>
                </a:solidFill>
                <a:latin typeface="+mn-lt"/>
                <a:cs typeface="Arial" charset="0"/>
              </a:rPr>
            </a:br>
            <a:endParaRPr lang="sr-Latn-CS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endParaRPr lang="sr-Latn-C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r>
              <a:rPr lang="sr-Cyrl-C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Београд,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sr-Cyrl-R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март</a:t>
            </a:r>
            <a:r>
              <a:rPr lang="sr-Cyrl-C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sr-Cyrl-C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2018. године</a:t>
            </a:r>
            <a:endParaRPr lang="sr-Latn-CS" sz="24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1340768"/>
            <a:ext cx="8156575" cy="649288"/>
          </a:xfrm>
        </p:spPr>
        <p:txBody>
          <a:bodyPr/>
          <a:lstStyle/>
          <a:p>
            <a:pPr eaLnBrk="1" hangingPunct="1">
              <a:defRPr/>
            </a:pPr>
            <a:r>
              <a:rPr lang="sr-Cyrl-CS" altLang="en-US" sz="2400" b="1" dirty="0">
                <a:solidFill>
                  <a:srgbClr val="080808"/>
                </a:solidFill>
                <a:latin typeface="+mn-lt"/>
                <a:cs typeface="Times New Roman" panose="02020603050405020304" pitchFamily="18" charset="0"/>
              </a:rPr>
              <a:t>Основни разлози за доношење Закона</a:t>
            </a:r>
            <a:endParaRPr lang="en-US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276872"/>
            <a:ext cx="8229600" cy="3672408"/>
          </a:xfrm>
        </p:spPr>
        <p:txBody>
          <a:bodyPr/>
          <a:lstStyle/>
          <a:p>
            <a:pPr marL="0" indent="0">
              <a:buNone/>
              <a:defRPr/>
            </a:pPr>
            <a:endParaRPr lang="sr-Cyrl-CS" sz="2000" b="1" dirty="0"/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CS" sz="2000" b="1" dirty="0"/>
              <a:t>Системско уређивање накнада за коришћење јавних </a:t>
            </a:r>
            <a:r>
              <a:rPr lang="sr-Cyrl-CS" sz="2000" b="1" dirty="0" smtClean="0"/>
              <a:t>добара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sr-Cyrl-CS" sz="2000" b="1" dirty="0"/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CS" sz="2000" b="1" dirty="0">
                <a:solidFill>
                  <a:srgbClr val="000000"/>
                </a:solidFill>
              </a:rPr>
              <a:t>Транспарентност </a:t>
            </a:r>
            <a:endParaRPr lang="sr-Cyrl-C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sr-Cyrl-CS" sz="2000" b="1" dirty="0">
              <a:solidFill>
                <a:srgbClr val="000000"/>
              </a:solidFill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CS" sz="2000" b="1" dirty="0">
                <a:solidFill>
                  <a:srgbClr val="080808"/>
                </a:solidFill>
              </a:rPr>
              <a:t>Предвидивост трошкова пословања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solidFill>
                  <a:srgbClr val="000000"/>
                </a:solidFill>
              </a:rPr>
              <a:t>увођење накнада само једним законом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solidFill>
                  <a:srgbClr val="000000"/>
                </a:solidFill>
              </a:rPr>
              <a:t>утврђивање висине </a:t>
            </a:r>
            <a:r>
              <a:rPr lang="x-none" sz="2000" dirty="0" smtClean="0">
                <a:solidFill>
                  <a:srgbClr val="000000"/>
                </a:solidFill>
              </a:rPr>
              <a:t>накнада</a:t>
            </a:r>
            <a:r>
              <a:rPr lang="sr-Cyrl-RS" sz="2000" dirty="0">
                <a:solidFill>
                  <a:srgbClr val="000000"/>
                </a:solidFill>
              </a:rPr>
              <a:t> </a:t>
            </a:r>
            <a:r>
              <a:rPr lang="sr-Cyrl-RS" sz="2000" dirty="0" smtClean="0">
                <a:solidFill>
                  <a:srgbClr val="000000"/>
                </a:solidFill>
              </a:rPr>
              <a:t>самим законом</a:t>
            </a:r>
            <a:endParaRPr lang="x-none" sz="20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r-Cyrl-RS" sz="2000" dirty="0" smtClean="0">
                <a:solidFill>
                  <a:srgbClr val="000000"/>
                </a:solidFill>
              </a:rPr>
              <a:t>јасна </a:t>
            </a:r>
            <a:r>
              <a:rPr lang="x-none" sz="2000" dirty="0" smtClean="0">
                <a:solidFill>
                  <a:srgbClr val="000000"/>
                </a:solidFill>
              </a:rPr>
              <a:t>надлежност </a:t>
            </a:r>
            <a:r>
              <a:rPr lang="x-none" sz="2000" dirty="0">
                <a:solidFill>
                  <a:srgbClr val="000000"/>
                </a:solidFill>
              </a:rPr>
              <a:t>за контролу и </a:t>
            </a:r>
            <a:r>
              <a:rPr lang="x-none" sz="2000" dirty="0" smtClean="0">
                <a:solidFill>
                  <a:srgbClr val="000000"/>
                </a:solidFill>
              </a:rPr>
              <a:t>наплату</a:t>
            </a:r>
            <a:endParaRPr lang="sr-Cyrl-RS" sz="2000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r-Cyrl-CS" sz="2000" dirty="0" smtClean="0">
              <a:solidFill>
                <a:srgbClr val="000000"/>
              </a:solidFill>
            </a:endParaRPr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CS" sz="2000" b="1" dirty="0" smtClean="0">
                <a:solidFill>
                  <a:srgbClr val="000000"/>
                </a:solidFill>
              </a:rPr>
              <a:t>Рационално </a:t>
            </a:r>
            <a:r>
              <a:rPr lang="sr-Cyrl-CS" sz="2000" b="1" dirty="0">
                <a:solidFill>
                  <a:srgbClr val="000000"/>
                </a:solidFill>
              </a:rPr>
              <a:t>коришћење јавних </a:t>
            </a:r>
            <a:r>
              <a:rPr lang="sr-Cyrl-CS" sz="2000" b="1" dirty="0" smtClean="0">
                <a:solidFill>
                  <a:srgbClr val="000000"/>
                </a:solidFill>
              </a:rPr>
              <a:t>добара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92" y="1484784"/>
            <a:ext cx="8156575" cy="649288"/>
          </a:xfrm>
        </p:spPr>
        <p:txBody>
          <a:bodyPr/>
          <a:lstStyle/>
          <a:p>
            <a:pPr eaLnBrk="1" hangingPunct="1">
              <a:defRPr/>
            </a:pPr>
            <a:r>
              <a:rPr lang="sr-Cyrl-RS" altLang="en-US" sz="2400" b="1" dirty="0" smtClean="0"/>
              <a:t>Постојећи нормативни </a:t>
            </a:r>
            <a:r>
              <a:rPr lang="sr-Cyrl-RS" altLang="en-US" sz="2400" b="1" dirty="0"/>
              <a:t>оквир</a:t>
            </a:r>
            <a:endParaRPr lang="en-US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020" y="2492896"/>
            <a:ext cx="8229600" cy="2520305"/>
          </a:xfrm>
        </p:spPr>
        <p:txBody>
          <a:bodyPr/>
          <a:lstStyle/>
          <a:p>
            <a:pPr marL="0">
              <a:buFont typeface="Wingdings" pitchFamily="2" charset="2"/>
              <a:buChar char="q"/>
              <a:defRPr/>
            </a:pPr>
            <a:endParaRPr lang="sr-Cyrl-CS" sz="2000" b="1" dirty="0" smtClean="0"/>
          </a:p>
          <a:p>
            <a:pPr marL="0" indent="0" algn="just">
              <a:buFontTx/>
              <a:buNone/>
              <a:defRPr/>
            </a:pPr>
            <a:r>
              <a:rPr lang="sr-Cyrl-RS" sz="2000" b="1" dirty="0" smtClean="0"/>
              <a:t>Накнаде за коришћење јавних добара сада су уређене у: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sr-Cyrl-CS" sz="2000" b="1" dirty="0"/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sz="2000" b="1" dirty="0" smtClean="0"/>
              <a:t>преко 15 посебних закона </a:t>
            </a:r>
            <a:r>
              <a:rPr lang="sr-Cyrl-RS" sz="2000" dirty="0" smtClean="0"/>
              <a:t>који их уводе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sr-Cyrl-RS" sz="2000" dirty="0"/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CS" sz="2000" b="1" dirty="0" smtClean="0">
                <a:solidFill>
                  <a:srgbClr val="000000"/>
                </a:solidFill>
              </a:rPr>
              <a:t> преко 20 </a:t>
            </a:r>
            <a:r>
              <a:rPr lang="sr-Cyrl-RS" sz="2000" b="1" dirty="0" smtClean="0"/>
              <a:t>подзаконских </a:t>
            </a:r>
            <a:r>
              <a:rPr lang="sr-Cyrl-RS" sz="2000" b="1" dirty="0"/>
              <a:t>прописа</a:t>
            </a:r>
            <a:r>
              <a:rPr lang="sr-Cyrl-RS" sz="2000" dirty="0"/>
              <a:t> </a:t>
            </a:r>
            <a:r>
              <a:rPr lang="sr-Cyrl-RS" sz="2000" dirty="0" smtClean="0"/>
              <a:t>који ближе уређују </a:t>
            </a:r>
            <a:r>
              <a:rPr lang="sr-Cyrl-RS" sz="2000" dirty="0"/>
              <a:t>начин утврђивања </a:t>
            </a:r>
            <a:r>
              <a:rPr lang="sr-Cyrl-RS" sz="2000" dirty="0" smtClean="0"/>
              <a:t>и висину</a:t>
            </a:r>
            <a:endParaRPr lang="sr-Cyrl-CS" sz="2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56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40" y="1340768"/>
            <a:ext cx="8156575" cy="649288"/>
          </a:xfrm>
        </p:spPr>
        <p:txBody>
          <a:bodyPr/>
          <a:lstStyle/>
          <a:p>
            <a:pPr eaLnBrk="1" hangingPunct="1">
              <a:defRPr/>
            </a:pPr>
            <a:r>
              <a:rPr lang="sr-Cyrl-C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Предмет </a:t>
            </a:r>
            <a:r>
              <a:rPr lang="sr-Cyrl-CS" altLang="en-US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Закона</a:t>
            </a:r>
            <a:endParaRPr lang="en-US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2060847"/>
            <a:ext cx="8229600" cy="4392489"/>
          </a:xfrm>
        </p:spPr>
        <p:txBody>
          <a:bodyPr/>
          <a:lstStyle/>
          <a:p>
            <a:pPr marL="0" indent="0">
              <a:buNone/>
              <a:defRPr/>
            </a:pPr>
            <a:endParaRPr lang="sr-Cyrl-CS" sz="2000" b="1" dirty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Дефиниције појмова</a:t>
            </a:r>
            <a:endParaRPr lang="sr-Cyrl-RS" altLang="en-US" sz="2000" dirty="0">
              <a:solidFill>
                <a:srgbClr val="000000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sr-Cyrl-CS" sz="2000" b="1" dirty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Обвезник</a:t>
            </a:r>
            <a:endParaRPr lang="sr-Cyrl-RS" altLang="en-US" sz="2000" b="1" dirty="0">
              <a:solidFill>
                <a:srgbClr val="000000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sr-Cyrl-CS" sz="2000" b="1" dirty="0">
              <a:solidFill>
                <a:srgbClr val="000000"/>
              </a:solidFill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Основица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sr-Cyrl-CS" sz="2000" dirty="0" smtClean="0">
              <a:solidFill>
                <a:srgbClr val="000000"/>
              </a:solidFill>
            </a:endParaRPr>
          </a:p>
          <a:p>
            <a:pPr marL="342900" lvl="1" indent="-342900"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>
                <a:solidFill>
                  <a:srgbClr val="000000"/>
                </a:solidFill>
                <a:cs typeface="Arial" charset="0"/>
              </a:rPr>
              <a:t>Начин утврђивања и </a:t>
            </a: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плаћања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endParaRPr lang="sr-Cyrl-RS" sz="2000" b="1" dirty="0" smtClean="0"/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Висина</a:t>
            </a:r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sr-Cyrl-RS" sz="2000" b="1" dirty="0">
              <a:solidFill>
                <a:srgbClr val="000000"/>
              </a:solidFill>
              <a:cs typeface="Arial" charset="0"/>
            </a:endParaRPr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Ослобођења и олакшице</a:t>
            </a:r>
            <a:endParaRPr lang="sr-Cyrl-RS" altLang="en-US" sz="2000" b="1" dirty="0">
              <a:solidFill>
                <a:srgbClr val="000000"/>
              </a:solidFill>
              <a:cs typeface="Arial" charset="0"/>
            </a:endParaRPr>
          </a:p>
          <a:p>
            <a:pPr marL="17100" lvl="1" indent="0">
              <a:spcBef>
                <a:spcPts val="0"/>
              </a:spcBef>
              <a:buNone/>
              <a:defRPr/>
            </a:pPr>
            <a:endParaRPr lang="sr-Cyrl-RS" sz="2000" dirty="0" smtClean="0"/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sr-Cyrl-RS" altLang="en-US" sz="2000" b="1" dirty="0">
                <a:solidFill>
                  <a:srgbClr val="000000"/>
                </a:solidFill>
                <a:cs typeface="Arial" charset="0"/>
              </a:rPr>
              <a:t>Припадност </a:t>
            </a:r>
            <a:r>
              <a:rPr lang="sr-Cyrl-RS" altLang="en-US" sz="2000" b="1" dirty="0" smtClean="0">
                <a:solidFill>
                  <a:srgbClr val="000000"/>
                </a:solidFill>
                <a:cs typeface="Arial" charset="0"/>
              </a:rPr>
              <a:t>прихода</a:t>
            </a:r>
            <a:endParaRPr lang="sr-Cyrl-RS" altLang="en-US" sz="2000" b="1" dirty="0">
              <a:solidFill>
                <a:srgbClr val="000000"/>
              </a:solidFill>
              <a:cs typeface="Arial" charset="0"/>
            </a:endParaRPr>
          </a:p>
          <a:p>
            <a:pPr marL="360000" lvl="1" indent="-34290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en-US" sz="1800" dirty="0"/>
          </a:p>
          <a:p>
            <a:pPr marL="360000">
              <a:spcBef>
                <a:spcPts val="1800"/>
              </a:spcBef>
              <a:buFont typeface="Wingdings" pitchFamily="2" charset="2"/>
              <a:buChar char="q"/>
              <a:defRPr/>
            </a:pPr>
            <a:endParaRPr lang="sr-Cyrl-CS" sz="2000" b="1" dirty="0" smtClean="0">
              <a:solidFill>
                <a:srgbClr val="000000"/>
              </a:solidFill>
            </a:endParaRPr>
          </a:p>
          <a:p>
            <a:pPr marL="17100" indent="0">
              <a:spcBef>
                <a:spcPts val="1800"/>
              </a:spcBef>
              <a:buFontTx/>
              <a:buNone/>
              <a:defRPr/>
            </a:pPr>
            <a:endParaRPr lang="sr-Cyrl-C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6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576064"/>
          </a:xfrm>
        </p:spPr>
        <p:txBody>
          <a:bodyPr/>
          <a:lstStyle/>
          <a:p>
            <a:r>
              <a:rPr lang="sr-Cyrl-RS" sz="2400" b="1" dirty="0" smtClean="0"/>
              <a:t>Дефиниције појмова</a:t>
            </a:r>
            <a:endParaRPr lang="sr-Cyrl-R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68" y="2492896"/>
            <a:ext cx="8568952" cy="3888432"/>
          </a:xfrm>
        </p:spPr>
        <p:txBody>
          <a:bodyPr lIns="0" rIns="0"/>
          <a:lstStyle/>
          <a:p>
            <a:pPr lvl="0">
              <a:buFont typeface="Wingdings" panose="05000000000000000000" pitchFamily="2" charset="2"/>
              <a:buChar char="q"/>
            </a:pPr>
            <a:r>
              <a:rPr lang="sr-Cyrl-RS" sz="1800" b="1" dirty="0" smtClean="0"/>
              <a:t>Накнада</a:t>
            </a:r>
            <a:r>
              <a:rPr lang="sr-Cyrl-RS" sz="1800" dirty="0" smtClean="0"/>
              <a:t>: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sr-Cyrl-RS" sz="1600" dirty="0" smtClean="0"/>
              <a:t>јавни </a:t>
            </a:r>
            <a:r>
              <a:rPr lang="sr-Cyrl-RS" sz="1600" dirty="0"/>
              <a:t>приход који се наплаћује за коришћење одређеног јавног </a:t>
            </a:r>
            <a:r>
              <a:rPr lang="sr-Cyrl-RS" sz="1600" dirty="0" smtClean="0"/>
              <a:t>добра </a:t>
            </a:r>
            <a:endParaRPr lang="sr-Cyrl-RS" sz="1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sr-Cyrl-RS" sz="1800" b="1" dirty="0" smtClean="0"/>
              <a:t>Јавно добро</a:t>
            </a:r>
            <a:r>
              <a:rPr lang="sr-Cyrl-RS" sz="1800" dirty="0" smtClean="0"/>
              <a:t>: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sr-Cyrl-RS" sz="1600" dirty="0"/>
              <a:t>природно богатство, односно добро од општег интереса и добро у општој </a:t>
            </a:r>
            <a:r>
              <a:rPr lang="sr-Cyrl-RS" sz="1600" dirty="0" smtClean="0"/>
              <a:t>употреби</a:t>
            </a:r>
            <a:endParaRPr lang="sr-Cyrl-RS" sz="1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sr-Cyrl-RS" sz="1800" b="1" dirty="0" smtClean="0"/>
              <a:t>Коришћење </a:t>
            </a:r>
            <a:r>
              <a:rPr lang="sr-Cyrl-RS" sz="1800" b="1" dirty="0"/>
              <a:t>јавног </a:t>
            </a:r>
            <a:r>
              <a:rPr lang="sr-Cyrl-RS" sz="1800" b="1" dirty="0" smtClean="0"/>
              <a:t>добра</a:t>
            </a:r>
            <a:r>
              <a:rPr lang="sr-Cyrl-RS" sz="1800" dirty="0" smtClean="0"/>
              <a:t>: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sr-Cyrl-RS" sz="1600" dirty="0"/>
              <a:t>непосредно коришћење или вршење непосредног утицаја на расположивост, квалитет или неку другу особину јавног добра чињењем или </a:t>
            </a:r>
            <a:r>
              <a:rPr lang="sr-Cyrl-RS" sz="1600" dirty="0" smtClean="0"/>
              <a:t>нечињењем</a:t>
            </a:r>
            <a:endParaRPr lang="sr-Cyrl-RS" sz="1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sr-Cyrl-RS" sz="1800" b="1" dirty="0" smtClean="0"/>
              <a:t>Обвезник</a:t>
            </a:r>
            <a:r>
              <a:rPr lang="sr-Cyrl-RS" sz="1800" dirty="0" smtClean="0"/>
              <a:t>: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sr-Cyrl-RS" sz="1600" dirty="0"/>
              <a:t>правно лице, предузетник или физичко лице које користи јавно </a:t>
            </a:r>
            <a:r>
              <a:rPr lang="sr-Cyrl-RS" sz="1600" dirty="0" smtClean="0"/>
              <a:t>добро</a:t>
            </a:r>
            <a:endParaRPr lang="sr-Cyrl-RS" sz="1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sr-Cyrl-RS" sz="1800" b="1" dirty="0" smtClean="0"/>
              <a:t>Основица</a:t>
            </a:r>
            <a:r>
              <a:rPr lang="sr-Cyrl-RS" sz="1800" dirty="0" smtClean="0"/>
              <a:t>: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sr-Cyrl-RS" sz="1600" dirty="0"/>
              <a:t>количина или вредност добра које се користи или приход који се </a:t>
            </a:r>
            <a:r>
              <a:rPr lang="sr-Cyrl-RS" sz="1600" dirty="0" smtClean="0"/>
              <a:t>остварује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305579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6344" y="1681120"/>
            <a:ext cx="8229600" cy="5111750"/>
          </a:xfrm>
        </p:spPr>
        <p:txBody>
          <a:bodyPr/>
          <a:lstStyle/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геолошка истраживања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коришћење ресурса и резерви минералних сировина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коришћење енергије и енергената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накнада за промену намене пољопривредног земљишта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промену намене и коришћење шума и шумског земљишта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накнада за коришћење ловостајем заштићених врста дивљачи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воде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заштиту животне средине</a:t>
            </a:r>
          </a:p>
          <a:p>
            <a:pPr algn="just">
              <a:buFont typeface="+mj-lt"/>
              <a:buAutoNum type="arabicParenR"/>
            </a:pPr>
            <a:r>
              <a:rPr lang="sr-Cyrl-RS" altLang="en-US" sz="1800" dirty="0" smtClean="0"/>
              <a:t> накнаде за пловидбу и коришћење лука, пристаништа и објеката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       безбедности пловидбе на државном водном путу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10) накнаде за коришћење јавних путева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11)</a:t>
            </a:r>
            <a:r>
              <a:rPr lang="sr-Cyrl-RS" altLang="en-US" sz="1800" dirty="0"/>
              <a:t> </a:t>
            </a:r>
            <a:r>
              <a:rPr lang="sr-Cyrl-RS" altLang="en-US" sz="1800" dirty="0" smtClean="0"/>
              <a:t>накнаде за коришћење јавне железничке инфраструктуре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12) накнада </a:t>
            </a:r>
            <a:r>
              <a:rPr lang="sr-Cyrl-RS" altLang="en-US" sz="1800" dirty="0"/>
              <a:t>за коришћење јавне </a:t>
            </a:r>
            <a:r>
              <a:rPr lang="sr-Cyrl-RS" altLang="en-US" sz="1800" dirty="0" smtClean="0"/>
              <a:t>површине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13) накнада за коришћење природног лековитог фактора</a:t>
            </a:r>
          </a:p>
          <a:p>
            <a:pPr marL="0" indent="0" algn="just">
              <a:spcBef>
                <a:spcPts val="0"/>
              </a:spcBef>
              <a:buNone/>
              <a:tabLst>
                <a:tab pos="403225" algn="l"/>
              </a:tabLst>
            </a:pPr>
            <a:r>
              <a:rPr lang="sr-Cyrl-RS" altLang="en-US" sz="1800" dirty="0" smtClean="0"/>
              <a:t>14) накнаде за електронске комуникације</a:t>
            </a:r>
            <a:endParaRPr lang="en-US" alt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6344" y="1028186"/>
            <a:ext cx="8229600" cy="65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Cyrl-CS" altLang="en-US" sz="2400" dirty="0" smtClean="0">
                <a:solidFill>
                  <a:srgbClr val="000000"/>
                </a:solidFill>
              </a:rPr>
              <a:t>Врсте накнада (</a:t>
            </a:r>
            <a:r>
              <a:rPr lang="sr-Cyrl-CS" altLang="en-US" sz="2400" dirty="0">
                <a:solidFill>
                  <a:srgbClr val="000000"/>
                </a:solidFill>
              </a:rPr>
              <a:t>по групама)</a:t>
            </a:r>
            <a:endParaRPr lang="en-US" altLang="en-US" sz="2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3220548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46758" y="1204156"/>
            <a:ext cx="8229600" cy="792088"/>
          </a:xfrm>
        </p:spPr>
        <p:txBody>
          <a:bodyPr/>
          <a:lstStyle/>
          <a:p>
            <a:r>
              <a:rPr lang="sr-Cyrl-RS" altLang="en-US" sz="2400" b="1" dirty="0" smtClean="0"/>
              <a:t>Ступање на снагу и почетак примене Закона</a:t>
            </a:r>
            <a:endParaRPr lang="en-US" alt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58" y="2204864"/>
            <a:ext cx="8229600" cy="3556992"/>
          </a:xfrm>
        </p:spPr>
        <p:txBody>
          <a:bodyPr/>
          <a:lstStyle/>
          <a:p>
            <a:pPr>
              <a:defRPr/>
            </a:pPr>
            <a:endParaRPr lang="sr-Cyrl-RS" sz="20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sr-Cyrl-RS" sz="2000" b="1" dirty="0" smtClean="0"/>
              <a:t>Ступање на снагу: </a:t>
            </a:r>
            <a:r>
              <a:rPr lang="sr-Cyrl-RS" sz="2000" dirty="0"/>
              <a:t>осмог дана од дана објављивања у „Службеном гласнику Републике Србије</a:t>
            </a:r>
            <a:r>
              <a:rPr lang="sr-Cyrl-RS" sz="2000" dirty="0" smtClean="0"/>
              <a:t>”</a:t>
            </a:r>
          </a:p>
          <a:p>
            <a:pPr marL="0" indent="0" algn="just">
              <a:buNone/>
              <a:defRPr/>
            </a:pPr>
            <a:endParaRPr lang="sr-Cyrl-RS" sz="20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sr-Cyrl-RS" sz="2000" b="1" dirty="0" smtClean="0"/>
              <a:t>Почетак примене: </a:t>
            </a:r>
            <a:r>
              <a:rPr lang="sr-Cyrl-RS" sz="2000" dirty="0"/>
              <a:t>од 1. јануара 2019. године</a:t>
            </a:r>
            <a:endParaRPr lang="sr-Cyrl-RS" sz="2000" dirty="0" smtClean="0"/>
          </a:p>
          <a:p>
            <a:pPr marL="0" indent="0" algn="just">
              <a:buNone/>
              <a:defRPr/>
            </a:pPr>
            <a:endParaRPr lang="sr-Cyrl-RS" sz="20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sr-Cyrl-RS" sz="2000" dirty="0" smtClean="0"/>
              <a:t>Настале обавезе које нису плаћене до дана ступања на снагу овог закона, измириће се у складу са прописима који су били на снази у време настанка обавезе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156575" cy="649288"/>
          </a:xfrm>
        </p:spPr>
        <p:txBody>
          <a:bodyPr/>
          <a:lstStyle/>
          <a:p>
            <a:pPr eaLnBrk="1" hangingPunct="1">
              <a:defRPr/>
            </a:pPr>
            <a:r>
              <a:rPr lang="sr-Cyrl-RS" altLang="en-US" sz="2400" b="1" dirty="0" smtClean="0"/>
              <a:t>Досадашњи ток јавне расправе</a:t>
            </a:r>
            <a:endParaRPr lang="en-US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43455"/>
            <a:ext cx="8229600" cy="2376289"/>
          </a:xfrm>
        </p:spPr>
        <p:txBody>
          <a:bodyPr/>
          <a:lstStyle/>
          <a:p>
            <a:pPr marL="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sr-Cyrl-RS" sz="2000" dirty="0" smtClean="0"/>
              <a:t>Јавна расправа о Нацрту закона отворена је </a:t>
            </a:r>
            <a:r>
              <a:rPr lang="sr-Cyrl-RS" sz="2000" b="1" dirty="0" smtClean="0"/>
              <a:t>3. јануара 2018. године</a:t>
            </a:r>
            <a:r>
              <a:rPr lang="sr-Cyrl-RS" sz="2000" dirty="0" smtClean="0"/>
              <a:t> и трајаће до </a:t>
            </a:r>
            <a:r>
              <a:rPr lang="sr-Cyrl-RS" sz="2000" b="1" dirty="0" smtClean="0"/>
              <a:t>20. марта 2018. године.</a:t>
            </a:r>
          </a:p>
          <a:p>
            <a:pPr marL="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sr-Cyrl-RS" sz="2000" dirty="0" smtClean="0"/>
              <a:t>Велико интересовање јавности, до сада:</a:t>
            </a:r>
          </a:p>
          <a:p>
            <a:pPr marL="640080" lvl="1">
              <a:spcBef>
                <a:spcPts val="600"/>
              </a:spcBef>
              <a:buFont typeface="Arial" panose="020B0604020202020204" pitchFamily="34" charset="0"/>
              <a:buChar char="‒"/>
              <a:defRPr/>
            </a:pPr>
            <a:r>
              <a:rPr lang="sr-Cyrl-CS" sz="1600" dirty="0" smtClean="0">
                <a:solidFill>
                  <a:srgbClr val="000000"/>
                </a:solidFill>
              </a:rPr>
              <a:t>преко 80 привредних друштава, привредних удружења односно појединаца доставило преко 200 предлога измена Нацрта</a:t>
            </a:r>
          </a:p>
          <a:p>
            <a:pPr marL="640080" lvl="1">
              <a:spcBef>
                <a:spcPts val="600"/>
              </a:spcBef>
              <a:buFont typeface="Arial" panose="020B0604020202020204" pitchFamily="34" charset="0"/>
              <a:buChar char="‒"/>
              <a:defRPr/>
            </a:pPr>
            <a:r>
              <a:rPr lang="sr-Cyrl-RS" sz="1600" dirty="0" smtClean="0">
                <a:solidFill>
                  <a:srgbClr val="000000"/>
                </a:solidFill>
              </a:rPr>
              <a:t>највећи </a:t>
            </a:r>
            <a:r>
              <a:rPr lang="sr-Cyrl-RS" sz="1600" dirty="0">
                <a:solidFill>
                  <a:srgbClr val="000000"/>
                </a:solidFill>
              </a:rPr>
              <a:t>број предлога се односи </a:t>
            </a:r>
            <a:r>
              <a:rPr lang="sr-Cyrl-RS" sz="1600" dirty="0" smtClean="0">
                <a:solidFill>
                  <a:srgbClr val="000000"/>
                </a:solidFill>
              </a:rPr>
              <a:t>на накнаде </a:t>
            </a:r>
            <a:r>
              <a:rPr lang="sr-Cyrl-RS" sz="1600" dirty="0">
                <a:solidFill>
                  <a:srgbClr val="000000"/>
                </a:solidFill>
              </a:rPr>
              <a:t>за заштиту животне средине (31%), </a:t>
            </a:r>
            <a:r>
              <a:rPr lang="sr-Cyrl-RS" sz="1600" dirty="0" smtClean="0">
                <a:solidFill>
                  <a:srgbClr val="000000"/>
                </a:solidFill>
              </a:rPr>
              <a:t>за </a:t>
            </a:r>
            <a:r>
              <a:rPr lang="sr-Cyrl-RS" sz="1600" dirty="0">
                <a:solidFill>
                  <a:srgbClr val="000000"/>
                </a:solidFill>
              </a:rPr>
              <a:t>коришћење енергије и енергената (12%), као и </a:t>
            </a:r>
            <a:r>
              <a:rPr lang="sr-Cyrl-RS" sz="1600" dirty="0" smtClean="0">
                <a:solidFill>
                  <a:srgbClr val="000000"/>
                </a:solidFill>
              </a:rPr>
              <a:t>за воде </a:t>
            </a:r>
            <a:r>
              <a:rPr lang="sr-Cyrl-RS" sz="1600" dirty="0">
                <a:solidFill>
                  <a:srgbClr val="000000"/>
                </a:solidFill>
              </a:rPr>
              <a:t>(11</a:t>
            </a:r>
            <a:r>
              <a:rPr lang="sr-Cyrl-RS" sz="1600" dirty="0" smtClean="0">
                <a:solidFill>
                  <a:srgbClr val="000000"/>
                </a:solidFill>
              </a:rPr>
              <a:t>%).</a:t>
            </a:r>
            <a:endParaRPr lang="sr-Cyrl-RS" sz="16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553263"/>
              </p:ext>
            </p:extLst>
          </p:nvPr>
        </p:nvGraphicFramePr>
        <p:xfrm>
          <a:off x="755576" y="3789040"/>
          <a:ext cx="7869312" cy="275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93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b="1" dirty="0" smtClean="0"/>
              <a:t>Активности након окончања јавне расправе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По окончању јавне расправе сачиниће се Извештај о спроведеној јавној расправи о Нацрту закона, који ће бити доступан на сајту Министарства финансија.</a:t>
            </a: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CS" sz="2400" dirty="0" smtClean="0"/>
              <a:t>Сваки појединачни предлог и сугестија ће се анализирати у оквиру рада Радне групе пре коначног опредељења ставова, после чега ће се сачинити текст Нацрта закона о чему ће бити обавештена сва заинтересована лица, и након тога ће се исти пустити у процедуру усвајања.</a:t>
            </a:r>
          </a:p>
        </p:txBody>
      </p:sp>
    </p:spTree>
    <p:extLst>
      <p:ext uri="{BB962C8B-B14F-4D97-AF65-F5344CB8AC3E}">
        <p14:creationId xmlns:p14="http://schemas.microsoft.com/office/powerpoint/2010/main" val="26373783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7363</TotalTime>
  <Words>492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Default Design</vt:lpstr>
      <vt:lpstr>PowerPoint Presentation</vt:lpstr>
      <vt:lpstr>Основни разлози за доношење Закона</vt:lpstr>
      <vt:lpstr>Постојећи нормативни оквир</vt:lpstr>
      <vt:lpstr>Предмет Закона</vt:lpstr>
      <vt:lpstr>Дефиниције појмова</vt:lpstr>
      <vt:lpstr>PowerPoint Presentation</vt:lpstr>
      <vt:lpstr>Ступање на снагу и почетак примене Закона</vt:lpstr>
      <vt:lpstr>Досадашњи ток јавне расправе</vt:lpstr>
      <vt:lpstr>  Активности након окончања јавне расправе</vt:lpstr>
    </vt:vector>
  </TitlesOfParts>
  <Company>UZZPRO/ERC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о раду Министарства финансија у првих 100 дана Владе</dc:title>
  <dc:creator>Ivica</dc:creator>
  <cp:lastModifiedBy>Gordana Cuk</cp:lastModifiedBy>
  <cp:revision>646</cp:revision>
  <cp:lastPrinted>2018-03-14T14:50:09Z</cp:lastPrinted>
  <dcterms:created xsi:type="dcterms:W3CDTF">2007-09-03T09:51:49Z</dcterms:created>
  <dcterms:modified xsi:type="dcterms:W3CDTF">2018-03-21T09:24:28Z</dcterms:modified>
</cp:coreProperties>
</file>